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96"/>
    <a:srgbClr val="0058A8"/>
    <a:srgbClr val="005EB6"/>
    <a:srgbClr val="005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76" autoAdjust="0"/>
    <p:restoredTop sz="94660"/>
  </p:normalViewPr>
  <p:slideViewPr>
    <p:cSldViewPr snapToGrid="0">
      <p:cViewPr>
        <p:scale>
          <a:sx n="95" d="100"/>
          <a:sy n="95" d="100"/>
        </p:scale>
        <p:origin x="138" y="-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79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3040B94B-254E-408F-AF2B-F06398372D02}"/>
              </a:ext>
            </a:extLst>
          </p:cNvPr>
          <p:cNvPicPr preferRelativeResize="0"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541456" y="6452698"/>
            <a:ext cx="11520000" cy="180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0622B9D-18DF-4BFD-AA97-B715B9AADBB6}"/>
              </a:ext>
            </a:extLst>
          </p:cNvPr>
          <p:cNvSpPr txBox="1"/>
          <p:nvPr userDrawn="1"/>
        </p:nvSpPr>
        <p:spPr>
          <a:xfrm>
            <a:off x="761999" y="6437310"/>
            <a:ext cx="11430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0" noProof="0" dirty="0">
                <a:solidFill>
                  <a:srgbClr val="004F96"/>
                </a:solidFill>
              </a:rPr>
              <a:t>XIV.0 Reunión Científica                                                                                                                                               </a:t>
            </a:r>
            <a:r>
              <a:rPr lang="es-ES" sz="1800" b="0" noProof="0" dirty="0">
                <a:solidFill>
                  <a:srgbClr val="004F96"/>
                </a:solidFill>
              </a:rPr>
              <a:t>13-15 julio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1" noProof="0" dirty="0">
              <a:solidFill>
                <a:srgbClr val="0058B0"/>
              </a:solidFill>
            </a:endParaRPr>
          </a:p>
          <a:p>
            <a:r>
              <a:rPr lang="es-ES" b="0" noProof="0" dirty="0">
                <a:solidFill>
                  <a:srgbClr val="0058B0"/>
                </a:solidFill>
              </a:rPr>
              <a:t>                          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1C3EF68-A1B4-4048-9F98-650A785C4A9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1378" y="5825552"/>
            <a:ext cx="51435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5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28A7AC2-0C12-49E0-BC07-0F27C74EA3F0}"/>
              </a:ext>
            </a:extLst>
          </p:cNvPr>
          <p:cNvSpPr txBox="1"/>
          <p:nvPr/>
        </p:nvSpPr>
        <p:spPr>
          <a:xfrm>
            <a:off x="689653" y="553968"/>
            <a:ext cx="11012613" cy="5509200"/>
          </a:xfrm>
          <a:prstGeom prst="rect">
            <a:avLst/>
          </a:prstGeom>
          <a:noFill/>
          <a:ln>
            <a:solidFill>
              <a:srgbClr val="0058B0"/>
            </a:solidFill>
          </a:ln>
        </p:spPr>
        <p:txBody>
          <a:bodyPr wrap="square" rtlCol="0">
            <a:spAutoFit/>
          </a:bodyPr>
          <a:lstStyle/>
          <a:p>
            <a:endParaRPr lang="en-GB" b="1" i="1" dirty="0">
              <a:solidFill>
                <a:srgbClr val="0058B0"/>
              </a:solidFill>
            </a:endParaRPr>
          </a:p>
          <a:p>
            <a:r>
              <a:rPr lang="en-GB" b="1" i="1" dirty="0">
                <a:solidFill>
                  <a:srgbClr val="0058B0"/>
                </a:solidFill>
              </a:rPr>
              <a:t>Instructions to fill out the 5-6 slides with your contribution</a:t>
            </a:r>
          </a:p>
          <a:p>
            <a:endParaRPr lang="en-GB" i="1" u="sng" dirty="0">
              <a:solidFill>
                <a:srgbClr val="0058B0"/>
              </a:solidFill>
            </a:endParaRPr>
          </a:p>
          <a:p>
            <a:r>
              <a:rPr lang="en-GB" i="1" dirty="0">
                <a:solidFill>
                  <a:srgbClr val="0058B0"/>
                </a:solidFill>
              </a:rPr>
              <a:t>Feel free to use the style you wish, but please follow these indications about the contents: </a:t>
            </a:r>
          </a:p>
          <a:p>
            <a:endParaRPr lang="en-GB" i="1" dirty="0">
              <a:solidFill>
                <a:srgbClr val="0058B0"/>
              </a:solidFill>
            </a:endParaRPr>
          </a:p>
          <a:p>
            <a:pPr lvl="1"/>
            <a:r>
              <a:rPr lang="en-GB" i="1" dirty="0">
                <a:solidFill>
                  <a:srgbClr val="0058B0"/>
                </a:solidFill>
              </a:rPr>
              <a:t>Slide 1:  	Title of the work, authors and </a:t>
            </a:r>
            <a:r>
              <a:rPr lang="en-GB" i="1" dirty="0" smtClean="0">
                <a:solidFill>
                  <a:srgbClr val="0058B0"/>
                </a:solidFill>
              </a:rPr>
              <a:t>affiliations</a:t>
            </a:r>
            <a:r>
              <a:rPr lang="en-GB" i="1" dirty="0" smtClean="0">
                <a:solidFill>
                  <a:srgbClr val="0058B0"/>
                </a:solidFill>
              </a:rPr>
              <a:t>, and a </a:t>
            </a:r>
            <a:r>
              <a:rPr lang="en-GB" i="1" dirty="0">
                <a:solidFill>
                  <a:srgbClr val="0058B0"/>
                </a:solidFill>
              </a:rPr>
              <a:t>brief abstract  </a:t>
            </a:r>
          </a:p>
          <a:p>
            <a:pPr lvl="1"/>
            <a:r>
              <a:rPr lang="en-GB" i="1" dirty="0">
                <a:solidFill>
                  <a:srgbClr val="0058B0"/>
                </a:solidFill>
              </a:rPr>
              <a:t>Slide 2: 	Context of the research </a:t>
            </a:r>
          </a:p>
          <a:p>
            <a:pPr lvl="1"/>
            <a:r>
              <a:rPr lang="en-GB" i="1" dirty="0">
                <a:solidFill>
                  <a:srgbClr val="0058B0"/>
                </a:solidFill>
              </a:rPr>
              <a:t>Slide 3: 	Description of the work / project / methodologies </a:t>
            </a:r>
          </a:p>
          <a:p>
            <a:pPr lvl="1"/>
            <a:r>
              <a:rPr lang="en-GB" i="1" dirty="0">
                <a:solidFill>
                  <a:srgbClr val="0058B0"/>
                </a:solidFill>
              </a:rPr>
              <a:t>Slide 4-5: 	Results (including </a:t>
            </a:r>
            <a:r>
              <a:rPr lang="en-GB" i="1" dirty="0" smtClean="0">
                <a:solidFill>
                  <a:srgbClr val="0058B0"/>
                </a:solidFill>
              </a:rPr>
              <a:t>images and plots)</a:t>
            </a:r>
            <a:endParaRPr lang="en-GB" i="1" dirty="0">
              <a:solidFill>
                <a:srgbClr val="0058B0"/>
              </a:solidFill>
            </a:endParaRPr>
          </a:p>
          <a:p>
            <a:pPr lvl="1"/>
            <a:r>
              <a:rPr lang="en-GB" i="1" dirty="0">
                <a:solidFill>
                  <a:srgbClr val="0058B0"/>
                </a:solidFill>
              </a:rPr>
              <a:t>Slide 6: 	Impact and prospects for the future </a:t>
            </a:r>
          </a:p>
          <a:p>
            <a:endParaRPr lang="en-US" dirty="0">
              <a:solidFill>
                <a:srgbClr val="0058B0"/>
              </a:solidFill>
            </a:endParaRPr>
          </a:p>
          <a:p>
            <a:r>
              <a:rPr lang="en-US" b="1" i="1" dirty="0">
                <a:solidFill>
                  <a:srgbClr val="0058B0"/>
                </a:solidFill>
              </a:rPr>
              <a:t>Before </a:t>
            </a:r>
            <a:r>
              <a:rPr lang="en-US" b="1" i="1" dirty="0" smtClean="0">
                <a:solidFill>
                  <a:srgbClr val="0058B0"/>
                </a:solidFill>
              </a:rPr>
              <a:t>sending </a:t>
            </a:r>
            <a:r>
              <a:rPr lang="en-US" b="1" i="1" dirty="0">
                <a:solidFill>
                  <a:srgbClr val="0058B0"/>
                </a:solidFill>
              </a:rPr>
              <a:t>your contribution</a:t>
            </a:r>
          </a:p>
          <a:p>
            <a:endParaRPr lang="en-US" b="1" i="1" dirty="0">
              <a:solidFill>
                <a:srgbClr val="0058B0"/>
              </a:solidFill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58B0"/>
                </a:solidFill>
              </a:rPr>
              <a:t>English is the recommended language (a link to the contributions will  be indexed into the NASA ADS)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58B0"/>
                </a:solidFill>
              </a:rPr>
              <a:t>Rename the file as </a:t>
            </a:r>
            <a:r>
              <a:rPr lang="en-US" b="1" i="1" dirty="0">
                <a:solidFill>
                  <a:srgbClr val="0058B0"/>
                </a:solidFill>
              </a:rPr>
              <a:t>XX_Author_Y.pdf , XX</a:t>
            </a:r>
            <a:r>
              <a:rPr lang="en-US" i="1" dirty="0">
                <a:solidFill>
                  <a:srgbClr val="0058B0"/>
                </a:solidFill>
              </a:rPr>
              <a:t> for the session (GC, VL, CP, FS, IS, ED), </a:t>
            </a:r>
            <a:r>
              <a:rPr lang="en-US" b="1" i="1" dirty="0">
                <a:solidFill>
                  <a:srgbClr val="0058B0"/>
                </a:solidFill>
              </a:rPr>
              <a:t>Author</a:t>
            </a:r>
            <a:r>
              <a:rPr lang="en-US" i="1" dirty="0">
                <a:solidFill>
                  <a:srgbClr val="0058B0"/>
                </a:solidFill>
              </a:rPr>
              <a:t> for </a:t>
            </a:r>
            <a:r>
              <a:rPr lang="en-US" i="1" dirty="0" err="1">
                <a:solidFill>
                  <a:srgbClr val="0058B0"/>
                </a:solidFill>
              </a:rPr>
              <a:t>Surname_Initial</a:t>
            </a:r>
            <a:r>
              <a:rPr lang="en-US" i="1" dirty="0">
                <a:solidFill>
                  <a:srgbClr val="0058B0"/>
                </a:solidFill>
              </a:rPr>
              <a:t>,  and </a:t>
            </a:r>
            <a:r>
              <a:rPr lang="en-US" b="1" i="1" dirty="0">
                <a:solidFill>
                  <a:srgbClr val="0058B0"/>
                </a:solidFill>
              </a:rPr>
              <a:t>Y</a:t>
            </a:r>
            <a:r>
              <a:rPr lang="en-US" i="1" dirty="0">
                <a:solidFill>
                  <a:srgbClr val="0058B0"/>
                </a:solidFill>
              </a:rPr>
              <a:t>=1,2, 3 (1</a:t>
            </a:r>
            <a:r>
              <a:rPr lang="en-US" i="1" baseline="30000" dirty="0">
                <a:solidFill>
                  <a:srgbClr val="0058B0"/>
                </a:solidFill>
              </a:rPr>
              <a:t>st</a:t>
            </a:r>
            <a:r>
              <a:rPr lang="en-US" i="1" dirty="0">
                <a:solidFill>
                  <a:srgbClr val="0058B0"/>
                </a:solidFill>
              </a:rPr>
              <a:t>, 2</a:t>
            </a:r>
            <a:r>
              <a:rPr lang="en-US" i="1" baseline="30000" dirty="0">
                <a:solidFill>
                  <a:srgbClr val="0058B0"/>
                </a:solidFill>
              </a:rPr>
              <a:t>nd</a:t>
            </a:r>
            <a:r>
              <a:rPr lang="en-US" i="1" dirty="0">
                <a:solidFill>
                  <a:srgbClr val="0058B0"/>
                </a:solidFill>
              </a:rPr>
              <a:t>, 3</a:t>
            </a:r>
            <a:r>
              <a:rPr lang="en-US" i="1" baseline="30000" dirty="0">
                <a:solidFill>
                  <a:srgbClr val="0058B0"/>
                </a:solidFill>
              </a:rPr>
              <a:t>rd</a:t>
            </a:r>
            <a:r>
              <a:rPr lang="en-US" i="1" dirty="0">
                <a:solidFill>
                  <a:srgbClr val="0058B0"/>
                </a:solidFill>
              </a:rPr>
              <a:t>) if you send more than one contribution to the same session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58B0"/>
                </a:solidFill>
              </a:rPr>
              <a:t>Your contribution will be assigned to one of the six “RC” sessions according to the </a:t>
            </a:r>
            <a:r>
              <a:rPr lang="en-US" i="1" dirty="0" smtClean="0">
                <a:solidFill>
                  <a:srgbClr val="0058B0"/>
                </a:solidFill>
              </a:rPr>
              <a:t>label </a:t>
            </a:r>
            <a:r>
              <a:rPr lang="en-US" b="1" i="1" dirty="0" smtClean="0">
                <a:solidFill>
                  <a:srgbClr val="0058B0"/>
                </a:solidFill>
              </a:rPr>
              <a:t>XX_</a:t>
            </a:r>
            <a:r>
              <a:rPr lang="en-US" i="1" dirty="0" smtClean="0">
                <a:solidFill>
                  <a:srgbClr val="0058B0"/>
                </a:solidFill>
              </a:rPr>
              <a:t> you choose</a:t>
            </a:r>
            <a:r>
              <a:rPr lang="en-US" i="1" dirty="0" smtClean="0">
                <a:solidFill>
                  <a:srgbClr val="0058B0"/>
                </a:solidFill>
              </a:rPr>
              <a:t> </a:t>
            </a:r>
            <a:endParaRPr lang="en-US" i="1" dirty="0">
              <a:solidFill>
                <a:srgbClr val="0058B0"/>
              </a:solidFill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58B0"/>
                </a:solidFill>
              </a:rPr>
              <a:t>In case a movie </a:t>
            </a:r>
            <a:r>
              <a:rPr lang="en-US" i="1" dirty="0" smtClean="0">
                <a:solidFill>
                  <a:srgbClr val="0058B0"/>
                </a:solidFill>
              </a:rPr>
              <a:t>wants to be presented</a:t>
            </a:r>
            <a:r>
              <a:rPr lang="en-US" i="1" dirty="0" smtClean="0">
                <a:solidFill>
                  <a:srgbClr val="0058B0"/>
                </a:solidFill>
              </a:rPr>
              <a:t>, </a:t>
            </a:r>
            <a:r>
              <a:rPr lang="en-US" i="1" dirty="0">
                <a:solidFill>
                  <a:srgbClr val="0058B0"/>
                </a:solidFill>
              </a:rPr>
              <a:t>send a separate file </a:t>
            </a:r>
            <a:r>
              <a:rPr lang="en-US" b="1" i="1" dirty="0">
                <a:solidFill>
                  <a:srgbClr val="0058B0"/>
                </a:solidFill>
              </a:rPr>
              <a:t>XX_Author_Y.mp4 </a:t>
            </a:r>
            <a:r>
              <a:rPr lang="en-US" i="1" dirty="0">
                <a:solidFill>
                  <a:srgbClr val="0058B0"/>
                </a:solidFill>
              </a:rPr>
              <a:t>(mp4 is desired) 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58B0"/>
                </a:solidFill>
              </a:rPr>
              <a:t>Remove </a:t>
            </a:r>
            <a:r>
              <a:rPr lang="en-US" i="1" dirty="0" smtClean="0">
                <a:solidFill>
                  <a:srgbClr val="0058B0"/>
                </a:solidFill>
              </a:rPr>
              <a:t>the first two slides containing these </a:t>
            </a:r>
            <a:r>
              <a:rPr lang="en-US" i="1" dirty="0">
                <a:solidFill>
                  <a:srgbClr val="0058B0"/>
                </a:solidFill>
              </a:rPr>
              <a:t>instructions before sending us the pdf file</a:t>
            </a:r>
          </a:p>
        </p:txBody>
      </p:sp>
      <p:sp>
        <p:nvSpPr>
          <p:cNvPr id="4" name="CuadroTexto 3"/>
          <p:cNvSpPr txBox="1"/>
          <p:nvPr/>
        </p:nvSpPr>
        <p:spPr>
          <a:xfrm rot="1101325">
            <a:off x="10415784" y="680228"/>
            <a:ext cx="1481816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sz="2000" dirty="0" err="1" smtClean="0">
                <a:solidFill>
                  <a:srgbClr val="004F96"/>
                </a:solidFill>
              </a:rPr>
              <a:t>Instructions</a:t>
            </a:r>
            <a:r>
              <a:rPr lang="es-ES" sz="2000" dirty="0" smtClean="0">
                <a:solidFill>
                  <a:srgbClr val="004F96"/>
                </a:solidFill>
              </a:rPr>
              <a:t>,</a:t>
            </a:r>
          </a:p>
          <a:p>
            <a:pPr algn="ctr"/>
            <a:r>
              <a:rPr lang="es-ES" sz="2000" dirty="0">
                <a:solidFill>
                  <a:srgbClr val="004F96"/>
                </a:solidFill>
              </a:rPr>
              <a:t>p</a:t>
            </a:r>
            <a:r>
              <a:rPr lang="es-ES" sz="2000" dirty="0" smtClean="0">
                <a:solidFill>
                  <a:srgbClr val="004F96"/>
                </a:solidFill>
              </a:rPr>
              <a:t>age 1 of 2</a:t>
            </a:r>
            <a:endParaRPr lang="es-ES" sz="2000" dirty="0">
              <a:solidFill>
                <a:srgbClr val="004F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9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28A7AC2-0C12-49E0-BC07-0F27C74EA3F0}"/>
              </a:ext>
            </a:extLst>
          </p:cNvPr>
          <p:cNvSpPr txBox="1"/>
          <p:nvPr/>
        </p:nvSpPr>
        <p:spPr>
          <a:xfrm>
            <a:off x="689653" y="722735"/>
            <a:ext cx="11012613" cy="4175502"/>
          </a:xfrm>
          <a:prstGeom prst="rect">
            <a:avLst/>
          </a:prstGeom>
          <a:noFill/>
          <a:ln>
            <a:solidFill>
              <a:srgbClr val="0058B0"/>
            </a:solidFill>
          </a:ln>
        </p:spPr>
        <p:txBody>
          <a:bodyPr wrap="square" rtlCol="0">
            <a:spAutoFit/>
          </a:bodyPr>
          <a:lstStyle/>
          <a:p>
            <a:endParaRPr lang="en-GB" b="1" i="1" dirty="0">
              <a:solidFill>
                <a:srgbClr val="0058B0"/>
              </a:solidFill>
            </a:endParaRPr>
          </a:p>
          <a:p>
            <a:r>
              <a:rPr lang="en-GB" b="1" i="1" dirty="0" smtClean="0">
                <a:solidFill>
                  <a:srgbClr val="0058B0"/>
                </a:solidFill>
              </a:rPr>
              <a:t>How to send your </a:t>
            </a:r>
            <a:r>
              <a:rPr lang="en-GB" b="1" i="1" dirty="0">
                <a:solidFill>
                  <a:srgbClr val="0058B0"/>
                </a:solidFill>
              </a:rPr>
              <a:t>contribution</a:t>
            </a:r>
          </a:p>
          <a:p>
            <a:endParaRPr lang="en-GB" i="1" u="sng" dirty="0">
              <a:solidFill>
                <a:srgbClr val="0058B0"/>
              </a:solidFill>
            </a:endParaRP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i="1" dirty="0" smtClean="0">
                <a:solidFill>
                  <a:srgbClr val="0058B0"/>
                </a:solidFill>
              </a:rPr>
              <a:t>If your pdf file weights less than 10 Mb, send it directly to </a:t>
            </a:r>
            <a:r>
              <a:rPr lang="en-GB" b="1" i="1" dirty="0" smtClean="0">
                <a:solidFill>
                  <a:srgbClr val="0058B0"/>
                </a:solidFill>
              </a:rPr>
              <a:t>contribuciones_sea2020@sea-astronomia.es </a:t>
            </a:r>
            <a:r>
              <a:rPr lang="en-GB" i="1" dirty="0" smtClean="0">
                <a:solidFill>
                  <a:srgbClr val="0058B0"/>
                </a:solidFill>
              </a:rPr>
              <a:t>otherwise send us a link where the contribution can be downloaded from. The same applies to the movies.</a:t>
            </a:r>
          </a:p>
          <a:p>
            <a:pPr marL="285750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b="1" i="1" dirty="0" smtClean="0">
                <a:solidFill>
                  <a:srgbClr val="0058B0"/>
                </a:solidFill>
              </a:rPr>
              <a:t>Important note:</a:t>
            </a:r>
            <a:r>
              <a:rPr lang="en-GB" i="1" dirty="0" smtClean="0">
                <a:solidFill>
                  <a:srgbClr val="0058B0"/>
                </a:solidFill>
              </a:rPr>
              <a:t>  The material included in your pdf and movies must </a:t>
            </a:r>
            <a:r>
              <a:rPr lang="en-GB" i="1" dirty="0" smtClean="0">
                <a:solidFill>
                  <a:srgbClr val="0058B0"/>
                </a:solidFill>
              </a:rPr>
              <a:t>fulfil </a:t>
            </a:r>
            <a:r>
              <a:rPr lang="en-GB" i="1" dirty="0" smtClean="0">
                <a:solidFill>
                  <a:srgbClr val="0058B0"/>
                </a:solidFill>
              </a:rPr>
              <a:t>the legislation  on copyright and intellectual property. </a:t>
            </a:r>
            <a:r>
              <a:rPr lang="en-GB" i="1" dirty="0" smtClean="0">
                <a:solidFill>
                  <a:srgbClr val="0058B0"/>
                </a:solidFill>
              </a:rPr>
              <a:t>Therefore</a:t>
            </a:r>
            <a:r>
              <a:rPr lang="en-GB" i="1" dirty="0" smtClean="0">
                <a:solidFill>
                  <a:srgbClr val="0058B0"/>
                </a:solidFill>
              </a:rPr>
              <a:t>, please, include in your email the following statement:</a:t>
            </a:r>
          </a:p>
          <a:p>
            <a:pPr>
              <a:spcAft>
                <a:spcPts val="400"/>
              </a:spcAft>
            </a:pPr>
            <a:r>
              <a:rPr lang="en-GB" i="1" dirty="0" smtClean="0">
                <a:solidFill>
                  <a:srgbClr val="0058B0"/>
                </a:solidFill>
              </a:rPr>
              <a:t>“</a:t>
            </a:r>
            <a:r>
              <a:rPr lang="en-GB" i="1" dirty="0" err="1" smtClean="0">
                <a:solidFill>
                  <a:srgbClr val="0058B0"/>
                </a:solidFill>
              </a:rPr>
              <a:t>Declaro</a:t>
            </a:r>
            <a:r>
              <a:rPr lang="en-GB" i="1" dirty="0" smtClean="0">
                <a:solidFill>
                  <a:srgbClr val="0058B0"/>
                </a:solidFill>
              </a:rPr>
              <a:t> que el </a:t>
            </a:r>
            <a:r>
              <a:rPr lang="en-GB" i="1" dirty="0" err="1" smtClean="0">
                <a:solidFill>
                  <a:srgbClr val="0058B0"/>
                </a:solidFill>
              </a:rPr>
              <a:t>contenido</a:t>
            </a:r>
            <a:r>
              <a:rPr lang="en-GB" i="1" dirty="0" smtClean="0">
                <a:solidFill>
                  <a:srgbClr val="0058B0"/>
                </a:solidFill>
              </a:rPr>
              <a:t> de mi </a:t>
            </a:r>
            <a:r>
              <a:rPr lang="en-GB" i="1" dirty="0" err="1" smtClean="0">
                <a:solidFill>
                  <a:srgbClr val="0058B0"/>
                </a:solidFill>
              </a:rPr>
              <a:t>presentación</a:t>
            </a:r>
            <a:r>
              <a:rPr lang="en-GB" i="1" dirty="0" smtClean="0">
                <a:solidFill>
                  <a:srgbClr val="0058B0"/>
                </a:solidFill>
              </a:rPr>
              <a:t> </a:t>
            </a:r>
            <a:r>
              <a:rPr lang="en-GB" i="1" dirty="0" err="1" smtClean="0">
                <a:solidFill>
                  <a:srgbClr val="0058B0"/>
                </a:solidFill>
              </a:rPr>
              <a:t>cumple</a:t>
            </a:r>
            <a:r>
              <a:rPr lang="en-GB" i="1" dirty="0" smtClean="0">
                <a:solidFill>
                  <a:srgbClr val="0058B0"/>
                </a:solidFill>
              </a:rPr>
              <a:t> con las </a:t>
            </a:r>
            <a:r>
              <a:rPr lang="en-GB" i="1" dirty="0" err="1" smtClean="0">
                <a:solidFill>
                  <a:srgbClr val="0058B0"/>
                </a:solidFill>
              </a:rPr>
              <a:t>leyes</a:t>
            </a:r>
            <a:r>
              <a:rPr lang="en-GB" i="1" dirty="0" smtClean="0">
                <a:solidFill>
                  <a:srgbClr val="0058B0"/>
                </a:solidFill>
              </a:rPr>
              <a:t> </a:t>
            </a:r>
            <a:r>
              <a:rPr lang="en-GB" i="1" dirty="0" err="1" smtClean="0">
                <a:solidFill>
                  <a:srgbClr val="0058B0"/>
                </a:solidFill>
              </a:rPr>
              <a:t>vigentes</a:t>
            </a:r>
            <a:r>
              <a:rPr lang="en-GB" i="1" dirty="0" smtClean="0">
                <a:solidFill>
                  <a:srgbClr val="0058B0"/>
                </a:solidFill>
              </a:rPr>
              <a:t> de </a:t>
            </a:r>
            <a:r>
              <a:rPr lang="en-GB" i="1" dirty="0" err="1" smtClean="0">
                <a:solidFill>
                  <a:srgbClr val="0058B0"/>
                </a:solidFill>
              </a:rPr>
              <a:t>propiedad</a:t>
            </a:r>
            <a:r>
              <a:rPr lang="en-GB" i="1" dirty="0" smtClean="0">
                <a:solidFill>
                  <a:srgbClr val="0058B0"/>
                </a:solidFill>
              </a:rPr>
              <a:t> </a:t>
            </a:r>
            <a:r>
              <a:rPr lang="en-GB" i="1" dirty="0" err="1" smtClean="0">
                <a:solidFill>
                  <a:srgbClr val="0058B0"/>
                </a:solidFill>
              </a:rPr>
              <a:t>intelectual</a:t>
            </a:r>
            <a:r>
              <a:rPr lang="en-GB" i="1" dirty="0" smtClean="0">
                <a:solidFill>
                  <a:srgbClr val="0058B0"/>
                </a:solidFill>
              </a:rPr>
              <a:t>. </a:t>
            </a:r>
            <a:r>
              <a:rPr lang="en-GB" i="1" dirty="0" err="1" smtClean="0">
                <a:solidFill>
                  <a:srgbClr val="0058B0"/>
                </a:solidFill>
              </a:rPr>
              <a:t>Eximo</a:t>
            </a:r>
            <a:r>
              <a:rPr lang="en-GB" i="1" dirty="0" smtClean="0">
                <a:solidFill>
                  <a:srgbClr val="0058B0"/>
                </a:solidFill>
              </a:rPr>
              <a:t> a la </a:t>
            </a:r>
            <a:r>
              <a:rPr lang="en-GB" i="1" dirty="0" err="1" smtClean="0">
                <a:solidFill>
                  <a:srgbClr val="0058B0"/>
                </a:solidFill>
              </a:rPr>
              <a:t>Sociedad</a:t>
            </a:r>
            <a:r>
              <a:rPr lang="en-GB" i="1" dirty="0" smtClean="0">
                <a:solidFill>
                  <a:srgbClr val="0058B0"/>
                </a:solidFill>
              </a:rPr>
              <a:t> Española de </a:t>
            </a:r>
            <a:r>
              <a:rPr lang="en-GB" i="1" dirty="0" err="1" smtClean="0">
                <a:solidFill>
                  <a:srgbClr val="0058B0"/>
                </a:solidFill>
              </a:rPr>
              <a:t>Astronomía</a:t>
            </a:r>
            <a:r>
              <a:rPr lang="en-GB" i="1" dirty="0" smtClean="0">
                <a:solidFill>
                  <a:srgbClr val="0058B0"/>
                </a:solidFill>
              </a:rPr>
              <a:t> de </a:t>
            </a:r>
            <a:r>
              <a:rPr lang="en-GB" i="1" dirty="0" err="1" smtClean="0">
                <a:solidFill>
                  <a:srgbClr val="0058B0"/>
                </a:solidFill>
              </a:rPr>
              <a:t>cualquier</a:t>
            </a:r>
            <a:r>
              <a:rPr lang="en-GB" i="1" dirty="0" smtClean="0">
                <a:solidFill>
                  <a:srgbClr val="0058B0"/>
                </a:solidFill>
              </a:rPr>
              <a:t> </a:t>
            </a:r>
            <a:r>
              <a:rPr lang="en-GB" i="1" dirty="0" err="1" smtClean="0">
                <a:solidFill>
                  <a:srgbClr val="0058B0"/>
                </a:solidFill>
              </a:rPr>
              <a:t>infracción</a:t>
            </a:r>
            <a:r>
              <a:rPr lang="en-GB" i="1" dirty="0" smtClean="0">
                <a:solidFill>
                  <a:srgbClr val="0058B0"/>
                </a:solidFill>
              </a:rPr>
              <a:t> que </a:t>
            </a:r>
            <a:r>
              <a:rPr lang="en-GB" i="1" dirty="0" err="1" smtClean="0">
                <a:solidFill>
                  <a:srgbClr val="0058B0"/>
                </a:solidFill>
              </a:rPr>
              <a:t>pudiera</a:t>
            </a:r>
            <a:r>
              <a:rPr lang="en-GB" i="1" dirty="0" smtClean="0">
                <a:solidFill>
                  <a:srgbClr val="0058B0"/>
                </a:solidFill>
              </a:rPr>
              <a:t> </a:t>
            </a:r>
            <a:r>
              <a:rPr lang="en-GB" i="1" dirty="0" err="1" smtClean="0">
                <a:solidFill>
                  <a:srgbClr val="0058B0"/>
                </a:solidFill>
              </a:rPr>
              <a:t>cometerse</a:t>
            </a:r>
            <a:r>
              <a:rPr lang="en-GB" i="1" dirty="0" smtClean="0">
                <a:solidFill>
                  <a:srgbClr val="0058B0"/>
                </a:solidFill>
              </a:rPr>
              <a:t> </a:t>
            </a:r>
            <a:r>
              <a:rPr lang="en-GB" i="1" dirty="0" err="1" smtClean="0">
                <a:solidFill>
                  <a:srgbClr val="0058B0"/>
                </a:solidFill>
              </a:rPr>
              <a:t>en</a:t>
            </a:r>
            <a:r>
              <a:rPr lang="en-GB" i="1" dirty="0" smtClean="0">
                <a:solidFill>
                  <a:srgbClr val="0058B0"/>
                </a:solidFill>
              </a:rPr>
              <a:t> </a:t>
            </a:r>
            <a:r>
              <a:rPr lang="en-GB" i="1" dirty="0" err="1" smtClean="0">
                <a:solidFill>
                  <a:srgbClr val="0058B0"/>
                </a:solidFill>
              </a:rPr>
              <a:t>este</a:t>
            </a:r>
            <a:r>
              <a:rPr lang="en-GB" i="1" dirty="0" smtClean="0">
                <a:solidFill>
                  <a:srgbClr val="0058B0"/>
                </a:solidFill>
              </a:rPr>
              <a:t> </a:t>
            </a:r>
            <a:r>
              <a:rPr lang="en-GB" i="1" dirty="0" err="1" smtClean="0">
                <a:solidFill>
                  <a:srgbClr val="0058B0"/>
                </a:solidFill>
              </a:rPr>
              <a:t>sentido</a:t>
            </a:r>
            <a:r>
              <a:rPr lang="en-GB" i="1" dirty="0" smtClean="0">
                <a:solidFill>
                  <a:srgbClr val="0058B0"/>
                </a:solidFill>
              </a:rPr>
              <a:t>, </a:t>
            </a:r>
            <a:r>
              <a:rPr lang="en-GB" i="1" dirty="0" err="1" smtClean="0">
                <a:solidFill>
                  <a:srgbClr val="0058B0"/>
                </a:solidFill>
              </a:rPr>
              <a:t>asumiendo</a:t>
            </a:r>
            <a:r>
              <a:rPr lang="en-GB" i="1" dirty="0" smtClean="0">
                <a:solidFill>
                  <a:srgbClr val="0058B0"/>
                </a:solidFill>
              </a:rPr>
              <a:t> la </a:t>
            </a:r>
            <a:r>
              <a:rPr lang="en-GB" i="1" dirty="0" err="1" smtClean="0">
                <a:solidFill>
                  <a:srgbClr val="0058B0"/>
                </a:solidFill>
              </a:rPr>
              <a:t>responsabilidad</a:t>
            </a:r>
            <a:r>
              <a:rPr lang="en-GB" i="1" dirty="0" smtClean="0">
                <a:solidFill>
                  <a:srgbClr val="0058B0"/>
                </a:solidFill>
              </a:rPr>
              <a:t> </a:t>
            </a:r>
            <a:r>
              <a:rPr lang="en-GB" i="1" dirty="0" err="1" smtClean="0">
                <a:solidFill>
                  <a:srgbClr val="0058B0"/>
                </a:solidFill>
              </a:rPr>
              <a:t>sobre</a:t>
            </a:r>
            <a:r>
              <a:rPr lang="en-GB" i="1" dirty="0" smtClean="0">
                <a:solidFill>
                  <a:srgbClr val="0058B0"/>
                </a:solidFill>
              </a:rPr>
              <a:t> la </a:t>
            </a:r>
            <a:r>
              <a:rPr lang="en-GB" i="1" dirty="0" err="1" smtClean="0">
                <a:solidFill>
                  <a:srgbClr val="0058B0"/>
                </a:solidFill>
              </a:rPr>
              <a:t>presentación</a:t>
            </a:r>
            <a:r>
              <a:rPr lang="en-GB" i="1" dirty="0" smtClean="0">
                <a:solidFill>
                  <a:srgbClr val="0058B0"/>
                </a:solidFill>
              </a:rPr>
              <a:t> </a:t>
            </a:r>
            <a:r>
              <a:rPr lang="en-GB" i="1" dirty="0" err="1" smtClean="0">
                <a:solidFill>
                  <a:srgbClr val="0058B0"/>
                </a:solidFill>
              </a:rPr>
              <a:t>adjunta</a:t>
            </a:r>
            <a:r>
              <a:rPr lang="en-GB" i="1" dirty="0" smtClean="0">
                <a:solidFill>
                  <a:srgbClr val="0058B0"/>
                </a:solidFill>
              </a:rPr>
              <a:t>.”</a:t>
            </a:r>
            <a:endParaRPr lang="en-GB" i="1" dirty="0">
              <a:solidFill>
                <a:srgbClr val="0058B0"/>
              </a:solidFill>
            </a:endParaRPr>
          </a:p>
          <a:p>
            <a:pPr>
              <a:spcAft>
                <a:spcPts val="400"/>
              </a:spcAft>
            </a:pPr>
            <a:r>
              <a:rPr lang="en-GB" i="1" dirty="0" smtClean="0">
                <a:solidFill>
                  <a:srgbClr val="0058B0"/>
                </a:solidFill>
              </a:rPr>
              <a:t>      or</a:t>
            </a:r>
          </a:p>
          <a:p>
            <a:pPr>
              <a:spcAft>
                <a:spcPts val="400"/>
              </a:spcAft>
            </a:pPr>
            <a:r>
              <a:rPr lang="en-GB" i="1" dirty="0" smtClean="0">
                <a:solidFill>
                  <a:srgbClr val="0058B0"/>
                </a:solidFill>
              </a:rPr>
              <a:t>“I declare that the content of my presentation </a:t>
            </a:r>
            <a:r>
              <a:rPr lang="en-GB" i="1" dirty="0" smtClean="0">
                <a:solidFill>
                  <a:srgbClr val="0058B0"/>
                </a:solidFill>
              </a:rPr>
              <a:t>fulfils </a:t>
            </a:r>
            <a:r>
              <a:rPr lang="en-GB" i="1" dirty="0" smtClean="0">
                <a:solidFill>
                  <a:srgbClr val="0058B0"/>
                </a:solidFill>
              </a:rPr>
              <a:t>the current legislation on intellectual property and copyright. I exempt the </a:t>
            </a:r>
            <a:r>
              <a:rPr lang="en-GB" i="1" dirty="0" err="1" smtClean="0">
                <a:solidFill>
                  <a:srgbClr val="0058B0"/>
                </a:solidFill>
              </a:rPr>
              <a:t>Sociedad</a:t>
            </a:r>
            <a:r>
              <a:rPr lang="en-GB" i="1" dirty="0" smtClean="0">
                <a:solidFill>
                  <a:srgbClr val="0058B0"/>
                </a:solidFill>
              </a:rPr>
              <a:t> Española de </a:t>
            </a:r>
            <a:r>
              <a:rPr lang="en-GB" i="1" dirty="0" err="1" smtClean="0">
                <a:solidFill>
                  <a:srgbClr val="0058B0"/>
                </a:solidFill>
              </a:rPr>
              <a:t>Astronomía</a:t>
            </a:r>
            <a:r>
              <a:rPr lang="en-GB" i="1" dirty="0" smtClean="0">
                <a:solidFill>
                  <a:srgbClr val="0058B0"/>
                </a:solidFill>
              </a:rPr>
              <a:t> of any infraction that could be committed in this context, taking full responsibility on the attached presentation.” </a:t>
            </a:r>
            <a:endParaRPr lang="en-GB" i="1" dirty="0">
              <a:solidFill>
                <a:srgbClr val="0058B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 rot="1101325">
            <a:off x="10415784" y="680228"/>
            <a:ext cx="1481816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sz="2000" dirty="0" err="1" smtClean="0">
                <a:solidFill>
                  <a:srgbClr val="004F96"/>
                </a:solidFill>
              </a:rPr>
              <a:t>Instructions</a:t>
            </a:r>
            <a:r>
              <a:rPr lang="es-ES" sz="2000" dirty="0" smtClean="0">
                <a:solidFill>
                  <a:srgbClr val="004F96"/>
                </a:solidFill>
              </a:rPr>
              <a:t>,</a:t>
            </a:r>
          </a:p>
          <a:p>
            <a:pPr algn="ctr"/>
            <a:r>
              <a:rPr lang="es-ES" sz="2000" dirty="0">
                <a:solidFill>
                  <a:srgbClr val="004F96"/>
                </a:solidFill>
              </a:rPr>
              <a:t>p</a:t>
            </a:r>
            <a:r>
              <a:rPr lang="es-ES" sz="2000" dirty="0" smtClean="0">
                <a:solidFill>
                  <a:srgbClr val="004F96"/>
                </a:solidFill>
              </a:rPr>
              <a:t>age 2 of 2</a:t>
            </a:r>
            <a:endParaRPr lang="es-ES" sz="2000" dirty="0">
              <a:solidFill>
                <a:srgbClr val="004F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6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78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3622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359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950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4209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26437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205</Words>
  <Application>Microsoft Office PowerPoint</Application>
  <PresentationFormat>Panorámica</PresentationFormat>
  <Paragraphs>30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Francesca Figueras Siñol</dc:creator>
  <cp:lastModifiedBy>Benja</cp:lastModifiedBy>
  <cp:revision>36</cp:revision>
  <dcterms:created xsi:type="dcterms:W3CDTF">2020-05-25T07:03:00Z</dcterms:created>
  <dcterms:modified xsi:type="dcterms:W3CDTF">2020-05-27T09:39:23Z</dcterms:modified>
</cp:coreProperties>
</file>